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57" r:id="rId4"/>
    <p:sldId id="259" r:id="rId5"/>
    <p:sldId id="258" r:id="rId6"/>
    <p:sldId id="260" r:id="rId7"/>
    <p:sldId id="261" r:id="rId8"/>
    <p:sldId id="262" r:id="rId9"/>
    <p:sldId id="266" r:id="rId10"/>
    <p:sldId id="268" r:id="rId11"/>
    <p:sldId id="263" r:id="rId12"/>
    <p:sldId id="264" r:id="rId13"/>
    <p:sldId id="265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14"/>
    <p:restoredTop sz="86465"/>
  </p:normalViewPr>
  <p:slideViewPr>
    <p:cSldViewPr snapToGrid="0" snapToObjects="1">
      <p:cViewPr varScale="1">
        <p:scale>
          <a:sx n="80" d="100"/>
          <a:sy n="80" d="100"/>
        </p:scale>
        <p:origin x="5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Zhang\Desktop\2016Spring\DataThon\12%20countries%20focused%20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Zhang\Desktop\2016Spring\DataThon\12%20countries%20focused%20o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Zhang\Desktop\2016Spring\DataThon\12%20countries%20focused%20on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1"/>
          <c:order val="0"/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'[12 countries focused on.xlsx]Sheet1'!$D$21:$D$22</c:f>
              <c:strCache>
                <c:ptCount val="2"/>
                <c:pt idx="0">
                  <c:v>Others</c:v>
                </c:pt>
                <c:pt idx="1">
                  <c:v>12 Countries</c:v>
                </c:pt>
              </c:strCache>
            </c:strRef>
          </c:cat>
          <c:val>
            <c:numRef>
              <c:f>'[12 countries focused on.xlsx]Sheet1'!$E$21:$E$22</c:f>
              <c:numCache>
                <c:formatCode>General</c:formatCode>
                <c:ptCount val="2"/>
                <c:pt idx="0">
                  <c:v>0.61128583322143204</c:v>
                </c:pt>
                <c:pt idx="1">
                  <c:v>0.38871416677856901</c:v>
                </c:pt>
              </c:numCache>
            </c:numRef>
          </c:val>
        </c:ser>
        <c:ser>
          <c:idx val="0"/>
          <c:order val="1"/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'[12 countries focused on.xlsx]Sheet1'!$D$21:$D$22</c:f>
              <c:strCache>
                <c:ptCount val="2"/>
                <c:pt idx="0">
                  <c:v>Others</c:v>
                </c:pt>
                <c:pt idx="1">
                  <c:v>12 Countries</c:v>
                </c:pt>
              </c:strCache>
            </c:strRef>
          </c:cat>
          <c:val>
            <c:numRef>
              <c:f>'[12 countries focused on.xlsx]Sheet1'!$E$21:$E$22</c:f>
              <c:numCache>
                <c:formatCode>General</c:formatCode>
                <c:ptCount val="2"/>
                <c:pt idx="0">
                  <c:v>0.61128583322143204</c:v>
                </c:pt>
                <c:pt idx="1">
                  <c:v>0.38871416677856901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1"/>
          <c:order val="0"/>
          <c:tx>
            <c:strRef>
              <c:f>Sheet1!$F$21:$F$22</c:f>
              <c:strCache>
                <c:ptCount val="2"/>
                <c:pt idx="0">
                  <c:v>0.395198838</c:v>
                </c:pt>
                <c:pt idx="1">
                  <c:v>0.604801162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Sheet1!$D$21:$D$22</c:f>
              <c:strCache>
                <c:ptCount val="2"/>
                <c:pt idx="0">
                  <c:v>Others</c:v>
                </c:pt>
                <c:pt idx="1">
                  <c:v>12 Countries</c:v>
                </c:pt>
              </c:strCache>
            </c:strRef>
          </c:cat>
          <c:val>
            <c:numRef>
              <c:f>Sheet1!$F$21:$F$22</c:f>
              <c:numCache>
                <c:formatCode>General</c:formatCode>
                <c:ptCount val="2"/>
                <c:pt idx="0">
                  <c:v>0.39519883814902523</c:v>
                </c:pt>
                <c:pt idx="1">
                  <c:v>0.60480116185097477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'[12 countries focused on.xlsx]Sheet1'!$D$21:$D$22</c:f>
              <c:strCache>
                <c:ptCount val="2"/>
                <c:pt idx="0">
                  <c:v>Others</c:v>
                </c:pt>
                <c:pt idx="1">
                  <c:v>12 Countries</c:v>
                </c:pt>
              </c:strCache>
            </c:strRef>
          </c:cat>
          <c:val>
            <c:numRef>
              <c:f>'[12 countries focused on.xlsx]Sheet1'!$G$21:$G$22</c:f>
              <c:numCache>
                <c:formatCode>General</c:formatCode>
                <c:ptCount val="2"/>
                <c:pt idx="0">
                  <c:v>46.01</c:v>
                </c:pt>
                <c:pt idx="1">
                  <c:v>53.99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77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6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54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02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44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235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7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F7175-EEC3-5F45-8FF7-22C5B25E67F0}" type="datetimeFigureOut">
              <a:rPr lang="en-US" smtClean="0"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1ECC5-48D4-E34A-8FDF-67E8EBB03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76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8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-208547"/>
            <a:ext cx="10515600" cy="1325563"/>
          </a:xfrm>
        </p:spPr>
        <p:txBody>
          <a:bodyPr/>
          <a:lstStyle/>
          <a:p>
            <a:r>
              <a:rPr lang="en-US" dirty="0" smtClean="0"/>
              <a:t>Model result – importance of each factor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915" y="753979"/>
            <a:ext cx="10338818" cy="610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99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12 countries selected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9832"/>
            <a:ext cx="11081084" cy="511743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Australia</a:t>
            </a:r>
          </a:p>
          <a:p>
            <a:r>
              <a:rPr lang="en-US" dirty="0"/>
              <a:t>Brazil</a:t>
            </a:r>
          </a:p>
          <a:p>
            <a:r>
              <a:rPr lang="en-US" dirty="0"/>
              <a:t>China</a:t>
            </a:r>
          </a:p>
          <a:p>
            <a:r>
              <a:rPr lang="en-US" dirty="0"/>
              <a:t>Egypt, Arab Rep.</a:t>
            </a:r>
          </a:p>
          <a:p>
            <a:r>
              <a:rPr lang="en-US" dirty="0"/>
              <a:t>Ethiopia</a:t>
            </a:r>
          </a:p>
          <a:p>
            <a:r>
              <a:rPr lang="en-US" dirty="0"/>
              <a:t>Germany</a:t>
            </a:r>
          </a:p>
          <a:p>
            <a:r>
              <a:rPr lang="en-US" dirty="0"/>
              <a:t>India</a:t>
            </a:r>
          </a:p>
          <a:p>
            <a:r>
              <a:rPr lang="en-US" dirty="0"/>
              <a:t>Japan</a:t>
            </a:r>
          </a:p>
          <a:p>
            <a:r>
              <a:rPr lang="en-US" dirty="0"/>
              <a:t>Nigeria</a:t>
            </a:r>
          </a:p>
          <a:p>
            <a:r>
              <a:rPr lang="en-US" dirty="0"/>
              <a:t>Russian Federation</a:t>
            </a:r>
          </a:p>
          <a:p>
            <a:r>
              <a:rPr lang="en-US" dirty="0"/>
              <a:t>Sweden</a:t>
            </a:r>
          </a:p>
          <a:p>
            <a:r>
              <a:rPr lang="en-US" dirty="0"/>
              <a:t>United States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842" y="1865563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04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063" y="50550"/>
            <a:ext cx="10515600" cy="1325563"/>
          </a:xfrm>
        </p:spPr>
        <p:txBody>
          <a:bodyPr/>
          <a:lstStyle/>
          <a:p>
            <a:r>
              <a:rPr lang="en-US" dirty="0" smtClean="0"/>
              <a:t>Why we select them?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-365270" y="1737260"/>
            <a:ext cx="10726564" cy="4496627"/>
            <a:chOff x="-365270" y="1737260"/>
            <a:chExt cx="10726564" cy="4496627"/>
          </a:xfrm>
        </p:grpSpPr>
        <p:graphicFrame>
          <p:nvGraphicFramePr>
            <p:cNvPr id="4" name="Chart 3"/>
            <p:cNvGraphicFramePr/>
            <p:nvPr>
              <p:extLst>
                <p:ext uri="{D42A27DB-BD31-4B8C-83A1-F6EECF244321}">
                  <p14:modId xmlns:p14="http://schemas.microsoft.com/office/powerpoint/2010/main" val="2480412946"/>
                </p:ext>
              </p:extLst>
            </p:nvPr>
          </p:nvGraphicFramePr>
          <p:xfrm>
            <a:off x="-365270" y="2330315"/>
            <a:ext cx="4174257" cy="30842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aphicFrame>
          <p:nvGraphicFramePr>
            <p:cNvPr id="5" name="Chart 4"/>
            <p:cNvGraphicFramePr/>
            <p:nvPr>
              <p:extLst>
                <p:ext uri="{D42A27DB-BD31-4B8C-83A1-F6EECF244321}">
                  <p14:modId xmlns:p14="http://schemas.microsoft.com/office/powerpoint/2010/main" val="1494844824"/>
                </p:ext>
              </p:extLst>
            </p:nvPr>
          </p:nvGraphicFramePr>
          <p:xfrm>
            <a:off x="3464089" y="2330316"/>
            <a:ext cx="3152663" cy="30842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6" name="Chart 5"/>
            <p:cNvGraphicFramePr/>
            <p:nvPr>
              <p:extLst>
                <p:ext uri="{D42A27DB-BD31-4B8C-83A1-F6EECF244321}">
                  <p14:modId xmlns:p14="http://schemas.microsoft.com/office/powerpoint/2010/main" val="357395724"/>
                </p:ext>
              </p:extLst>
            </p:nvPr>
          </p:nvGraphicFramePr>
          <p:xfrm>
            <a:off x="6288585" y="2330317"/>
            <a:ext cx="4072709" cy="308423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61227" y="5691473"/>
              <a:ext cx="4085054" cy="542414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211925" y="1752414"/>
              <a:ext cx="128336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dirty="0" smtClean="0"/>
                <a:t>Area</a:t>
              </a:r>
              <a:endParaRPr lang="en-US" sz="3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052171" y="1737260"/>
              <a:ext cx="199322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dirty="0" smtClean="0"/>
                <a:t>Total GDP</a:t>
              </a:r>
              <a:endParaRPr lang="en-US" sz="3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346281" y="1776318"/>
              <a:ext cx="199322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dirty="0" smtClean="0"/>
                <a:t>Population</a:t>
              </a:r>
              <a:endParaRPr lang="en-US" sz="3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69868" y="3449217"/>
              <a:ext cx="128336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b="1" dirty="0" smtClean="0">
                  <a:solidFill>
                    <a:schemeClr val="bg1"/>
                  </a:solidFill>
                </a:rPr>
                <a:t>39%</a:t>
              </a:r>
              <a:endParaRPr lang="en-US" sz="30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08987" y="3509657"/>
              <a:ext cx="128336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b="1" dirty="0" smtClean="0">
                  <a:solidFill>
                    <a:schemeClr val="bg1"/>
                  </a:solidFill>
                </a:rPr>
                <a:t>60%</a:t>
              </a:r>
              <a:endParaRPr lang="en-US" sz="30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149350" y="3513776"/>
              <a:ext cx="128336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b="1" dirty="0" smtClean="0">
                  <a:solidFill>
                    <a:schemeClr val="bg1"/>
                  </a:solidFill>
                </a:rPr>
                <a:t>54%</a:t>
              </a:r>
              <a:endParaRPr lang="en-US" sz="3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059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5782" y="1399309"/>
            <a:ext cx="5943599" cy="52370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 three most </a:t>
            </a:r>
            <a:r>
              <a:rPr lang="en-US" dirty="0"/>
              <a:t>important </a:t>
            </a:r>
            <a:r>
              <a:rPr lang="en-US" dirty="0" smtClean="0"/>
              <a:t>subjective governance factors:</a:t>
            </a:r>
          </a:p>
          <a:p>
            <a:pPr lvl="1"/>
            <a:r>
              <a:rPr lang="en-US" dirty="0"/>
              <a:t>Government </a:t>
            </a:r>
            <a:r>
              <a:rPr lang="en-US" dirty="0" smtClean="0"/>
              <a:t>Effectiveness</a:t>
            </a:r>
          </a:p>
          <a:p>
            <a:pPr lvl="1"/>
            <a:r>
              <a:rPr lang="en-US" dirty="0" smtClean="0"/>
              <a:t>Control </a:t>
            </a:r>
            <a:r>
              <a:rPr lang="en-US" dirty="0"/>
              <a:t>of </a:t>
            </a:r>
            <a:r>
              <a:rPr lang="en-US" dirty="0" smtClean="0"/>
              <a:t>Corruption</a:t>
            </a:r>
          </a:p>
          <a:p>
            <a:pPr lvl="1"/>
            <a:r>
              <a:rPr lang="en-US" dirty="0" smtClean="0"/>
              <a:t>Rule </a:t>
            </a:r>
            <a:r>
              <a:rPr lang="en-US" dirty="0"/>
              <a:t>of </a:t>
            </a:r>
            <a:r>
              <a:rPr lang="en-US" dirty="0" smtClean="0"/>
              <a:t>Law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three most important </a:t>
            </a:r>
            <a:r>
              <a:rPr lang="en-US" dirty="0" smtClean="0"/>
              <a:t>objective statistical factors</a:t>
            </a:r>
            <a:r>
              <a:rPr lang="en-US" dirty="0"/>
              <a:t>:</a:t>
            </a:r>
            <a:endParaRPr lang="en-US" dirty="0" smtClean="0"/>
          </a:p>
          <a:p>
            <a:pPr lvl="1"/>
            <a:r>
              <a:rPr lang="en-US" dirty="0"/>
              <a:t>Life expectancy at birth, male (years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Life </a:t>
            </a:r>
            <a:r>
              <a:rPr lang="en-US" dirty="0"/>
              <a:t>expectancy at birth, female (years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Urban </a:t>
            </a:r>
            <a:r>
              <a:rPr lang="en-US" dirty="0"/>
              <a:t>population (% of total)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4509" y="2016986"/>
            <a:ext cx="4641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GDP per capita   </a:t>
            </a:r>
            <a:r>
              <a:rPr lang="en-US" sz="4000" dirty="0" smtClean="0">
                <a:solidFill>
                  <a:srgbClr val="C00000"/>
                </a:solidFill>
              </a:rPr>
              <a:t>V.S.</a:t>
            </a:r>
            <a:endParaRPr lang="en-US" sz="4000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4509" y="4835669"/>
            <a:ext cx="4641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GDP per capita   </a:t>
            </a:r>
            <a:r>
              <a:rPr lang="en-US" sz="4000" dirty="0" smtClean="0">
                <a:solidFill>
                  <a:srgbClr val="C00000"/>
                </a:solidFill>
              </a:rPr>
              <a:t>V.S.</a:t>
            </a:r>
            <a:endParaRPr lang="en-US" sz="4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15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6291"/>
            <a:ext cx="10515600" cy="4680672"/>
          </a:xfrm>
        </p:spPr>
        <p:txBody>
          <a:bodyPr/>
          <a:lstStyle/>
          <a:p>
            <a:r>
              <a:rPr lang="en-US" dirty="0" smtClean="0"/>
              <a:t>Based on the data in the past 34 years (</a:t>
            </a:r>
            <a:r>
              <a:rPr lang="en-US" b="1" dirty="0" smtClean="0"/>
              <a:t>1981 ~ 2014</a:t>
            </a:r>
            <a:r>
              <a:rPr lang="en-US" dirty="0" smtClean="0"/>
              <a:t>)</a:t>
            </a:r>
          </a:p>
          <a:p>
            <a:r>
              <a:rPr lang="en-US" dirty="0" smtClean="0"/>
              <a:t>Predict the total GDP and GDP per capita of the 12 countries in the future until the year of </a:t>
            </a:r>
            <a:r>
              <a:rPr lang="en-US" b="1" dirty="0" smtClean="0"/>
              <a:t>2025</a:t>
            </a:r>
          </a:p>
          <a:p>
            <a:r>
              <a:rPr lang="de-DE" dirty="0" smtClean="0"/>
              <a:t>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 smtClean="0"/>
              <a:t>analysis</a:t>
            </a:r>
            <a:r>
              <a:rPr lang="en-US" dirty="0" smtClean="0"/>
              <a:t> using</a:t>
            </a:r>
            <a:r>
              <a:rPr lang="en-US" b="1" dirty="0" smtClean="0"/>
              <a:t> ARIMA </a:t>
            </a:r>
            <a:r>
              <a:rPr lang="de-DE" b="1" dirty="0" smtClean="0"/>
              <a:t>(0</a:t>
            </a:r>
            <a:r>
              <a:rPr lang="de-DE" b="1" dirty="0"/>
              <a:t>, 2, 2</a:t>
            </a:r>
            <a:r>
              <a:rPr lang="de-DE" b="1" dirty="0" smtClean="0"/>
              <a:t>) </a:t>
            </a:r>
            <a:r>
              <a:rPr lang="de-DE" dirty="0" err="1" smtClean="0"/>
              <a:t>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855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24702"/>
          </a:xfrm>
        </p:spPr>
        <p:txBody>
          <a:bodyPr/>
          <a:lstStyle/>
          <a:p>
            <a:r>
              <a:rPr lang="en-US" dirty="0" smtClean="0"/>
              <a:t>Overall, governance factors have greater </a:t>
            </a:r>
            <a:r>
              <a:rPr lang="en-US" dirty="0"/>
              <a:t>impact </a:t>
            </a:r>
            <a:r>
              <a:rPr lang="en-US" dirty="0" smtClean="0"/>
              <a:t>than objective </a:t>
            </a:r>
            <a:r>
              <a:rPr lang="en-US" dirty="0"/>
              <a:t>statistical </a:t>
            </a:r>
            <a:r>
              <a:rPr lang="en-US" dirty="0" smtClean="0"/>
              <a:t>factors on a country’s economy</a:t>
            </a:r>
          </a:p>
          <a:p>
            <a:r>
              <a:rPr lang="en-US" dirty="0" smtClean="0"/>
              <a:t>Population growth has positive impact on GDP; while total population has negative </a:t>
            </a:r>
            <a:r>
              <a:rPr lang="en-US" dirty="0"/>
              <a:t>impact on </a:t>
            </a:r>
            <a:r>
              <a:rPr lang="en-US" dirty="0" smtClean="0"/>
              <a:t>GDP</a:t>
            </a:r>
          </a:p>
          <a:p>
            <a:r>
              <a:rPr lang="en-US" dirty="0" err="1" smtClean="0"/>
              <a:t>XGBoost</a:t>
            </a:r>
            <a:r>
              <a:rPr lang="en-US" dirty="0" smtClean="0"/>
              <a:t> and Random Forest have the best fit on the data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520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197768"/>
            <a:ext cx="4856747" cy="4528720"/>
          </a:xfrm>
        </p:spPr>
        <p:txBody>
          <a:bodyPr>
            <a:normAutofit/>
          </a:bodyPr>
          <a:lstStyle/>
          <a:p>
            <a:r>
              <a:rPr lang="en-US" sz="3800" dirty="0" smtClean="0"/>
              <a:t>What factors affect a country’s economy?</a:t>
            </a:r>
          </a:p>
          <a:p>
            <a:endParaRPr lang="en-US" sz="3800" dirty="0" smtClean="0"/>
          </a:p>
          <a:p>
            <a:r>
              <a:rPr lang="en-US" sz="3800" dirty="0" smtClean="0"/>
              <a:t>How significant of the impact for each of them?</a:t>
            </a:r>
            <a:endParaRPr lang="en-US" sz="3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383" y="1876926"/>
            <a:ext cx="6908535" cy="484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46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80079"/>
            <a:ext cx="10515600" cy="997786"/>
          </a:xfrm>
        </p:spPr>
        <p:txBody>
          <a:bodyPr/>
          <a:lstStyle/>
          <a:p>
            <a:r>
              <a:rPr lang="en-US" dirty="0" smtClean="0"/>
              <a:t>GDP is commonly used to determine the economic performance or a nation. 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 Wikipedia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0078" y="3599953"/>
            <a:ext cx="3412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GDP per Capita</a:t>
            </a:r>
            <a:endParaRPr lang="en-US" sz="4000" dirty="0"/>
          </a:p>
        </p:txBody>
      </p:sp>
      <p:sp>
        <p:nvSpPr>
          <p:cNvPr id="7" name="Rectangle 6"/>
          <p:cNvSpPr/>
          <p:nvPr/>
        </p:nvSpPr>
        <p:spPr>
          <a:xfrm>
            <a:off x="8138875" y="2631698"/>
            <a:ext cx="130439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/>
              <a:t>F</a:t>
            </a:r>
            <a:r>
              <a:rPr lang="en-US" sz="3000" dirty="0" smtClean="0"/>
              <a:t>actors</a:t>
            </a:r>
            <a:endParaRPr lang="en-US" sz="3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043682"/>
              </p:ext>
            </p:extLst>
          </p:nvPr>
        </p:nvGraphicFramePr>
        <p:xfrm>
          <a:off x="5598695" y="3198438"/>
          <a:ext cx="6384758" cy="3511172"/>
        </p:xfrm>
        <a:graphic>
          <a:graphicData uri="http://schemas.openxmlformats.org/drawingml/2006/table">
            <a:tbl>
              <a:tblPr/>
              <a:tblGrid>
                <a:gridCol w="2523009"/>
                <a:gridCol w="3861749"/>
              </a:tblGrid>
              <a:tr h="311158">
                <a:tc>
                  <a:txBody>
                    <a:bodyPr/>
                    <a:lstStyle/>
                    <a:p>
                      <a:pPr algn="l" fontAlgn="b"/>
                      <a:r>
                        <a:rPr lang="en-US" sz="144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Subjective Governance Factors 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4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Objective Statistical Factors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158">
                <a:tc>
                  <a:txBody>
                    <a:bodyPr/>
                    <a:lstStyle/>
                    <a:p>
                      <a:pPr algn="l" fontAlgn="b"/>
                      <a:r>
                        <a:rPr lang="en-US" sz="144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Control of Corruption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4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Arable land (hectares per person)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84">
                <a:tc>
                  <a:txBody>
                    <a:bodyPr/>
                    <a:lstStyle/>
                    <a:p>
                      <a:pPr algn="l" fontAlgn="b"/>
                      <a:r>
                        <a:rPr lang="en-US" sz="144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Government Effectiveness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Labor force participation rate, female</a:t>
                      </a:r>
                    </a:p>
                  </a:txBody>
                  <a:tcPr marL="12700" marR="12700" marT="25400" marB="254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84">
                <a:tc>
                  <a:txBody>
                    <a:bodyPr/>
                    <a:lstStyle/>
                    <a:p>
                      <a:pPr algn="l" fontAlgn="b"/>
                      <a:r>
                        <a:rPr lang="en-US" sz="144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Political Stability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Labor force participation rate, male</a:t>
                      </a:r>
                    </a:p>
                  </a:txBody>
                  <a:tcPr marL="12700" marR="12700" marT="25400" marB="254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84">
                <a:tc>
                  <a:txBody>
                    <a:bodyPr/>
                    <a:lstStyle/>
                    <a:p>
                      <a:pPr algn="l" fontAlgn="b"/>
                      <a:r>
                        <a:rPr lang="en-US" sz="144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Regulatory Quality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Life expectancy at birth, female (years)</a:t>
                      </a:r>
                    </a:p>
                  </a:txBody>
                  <a:tcPr marL="12700" marR="12700" marT="25400" marB="254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84">
                <a:tc>
                  <a:txBody>
                    <a:bodyPr/>
                    <a:lstStyle/>
                    <a:p>
                      <a:pPr algn="l" fontAlgn="b"/>
                      <a:r>
                        <a:rPr lang="en-US" sz="144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Rule of Law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Life expectancy at birth, male (years)</a:t>
                      </a:r>
                    </a:p>
                  </a:txBody>
                  <a:tcPr marL="12700" marR="12700" marT="25400" marB="254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84">
                <a:tc>
                  <a:txBody>
                    <a:bodyPr/>
                    <a:lstStyle/>
                    <a:p>
                      <a:pPr algn="l" fontAlgn="b"/>
                      <a:r>
                        <a:rPr lang="en-US" sz="144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Voice and Accountability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Population growth (annual %)</a:t>
                      </a:r>
                    </a:p>
                  </a:txBody>
                  <a:tcPr marL="12700" marR="12700" marT="25400" marB="254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84"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Population, total</a:t>
                      </a:r>
                    </a:p>
                  </a:txBody>
                  <a:tcPr marL="12700" marR="12700" marT="25400" marB="254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84"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Adolescent fertility rate</a:t>
                      </a:r>
                    </a:p>
                  </a:txBody>
                  <a:tcPr marL="12700" marR="12700" marT="25400" marB="254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84"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Proportion of female in national parliaments (%)</a:t>
                      </a:r>
                    </a:p>
                  </a:txBody>
                  <a:tcPr marL="12700" marR="12700" marT="25400" marB="254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84"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Urban population (% of total)</a:t>
                      </a:r>
                    </a:p>
                  </a:txBody>
                  <a:tcPr marL="12700" marR="12700" marT="25400" marB="254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Left-Right Arrow 9"/>
          <p:cNvSpPr/>
          <p:nvPr/>
        </p:nvSpPr>
        <p:spPr>
          <a:xfrm flipV="1">
            <a:off x="3763037" y="3772572"/>
            <a:ext cx="1459830" cy="45017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3763036" y="3005642"/>
            <a:ext cx="1498794" cy="5943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Relationship?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967" y="0"/>
            <a:ext cx="10515600" cy="1325563"/>
          </a:xfrm>
        </p:spPr>
        <p:txBody>
          <a:bodyPr/>
          <a:lstStyle/>
          <a:p>
            <a:r>
              <a:rPr lang="en-US" dirty="0" smtClean="0"/>
              <a:t>How important is this half to the economy?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5753"/>
            <a:ext cx="10427367" cy="253782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Special factors considered: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/>
              <a:t>Adolescent fertility rate (births per 1,000 women ages 15-19</a:t>
            </a:r>
            <a:r>
              <a:rPr lang="en-US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Proportion of seats held by women in national parliaments </a:t>
            </a:r>
            <a:r>
              <a:rPr lang="en-US" dirty="0" smtClean="0"/>
              <a:t>(%)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811" y="3240504"/>
            <a:ext cx="6177358" cy="3349619"/>
          </a:xfrm>
          <a:prstGeom prst="rect">
            <a:avLst/>
          </a:prstGeom>
        </p:spPr>
      </p:pic>
      <p:sp>
        <p:nvSpPr>
          <p:cNvPr id="6" name="Smiley Face 5"/>
          <p:cNvSpPr/>
          <p:nvPr/>
        </p:nvSpPr>
        <p:spPr>
          <a:xfrm>
            <a:off x="9240253" y="2053388"/>
            <a:ext cx="417094" cy="401053"/>
          </a:xfrm>
          <a:prstGeom prst="smileyFace">
            <a:avLst>
              <a:gd name="adj" fmla="val -4653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76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658" y="0"/>
            <a:ext cx="10515600" cy="1325563"/>
          </a:xfrm>
        </p:spPr>
        <p:txBody>
          <a:bodyPr/>
          <a:lstStyle/>
          <a:p>
            <a:r>
              <a:rPr lang="en-US" dirty="0" smtClean="0"/>
              <a:t>Data and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8279" y="962526"/>
            <a:ext cx="10505574" cy="589547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200 countries, 10 years (2005 ~ 2014) --- 2000 data points</a:t>
            </a:r>
          </a:p>
          <a:p>
            <a:endParaRPr lang="en-US" dirty="0" smtClean="0"/>
          </a:p>
          <a:p>
            <a:r>
              <a:rPr lang="en-US" dirty="0" smtClean="0"/>
              <a:t>Regression</a:t>
            </a:r>
          </a:p>
          <a:p>
            <a:pPr lvl="1"/>
            <a:r>
              <a:rPr lang="en-US" dirty="0" smtClean="0"/>
              <a:t>What’s the relationship between GDP per capita (</a:t>
            </a:r>
            <a:r>
              <a:rPr lang="en-US" dirty="0"/>
              <a:t>d</a:t>
            </a:r>
            <a:r>
              <a:rPr lang="en-US" dirty="0" smtClean="0"/>
              <a:t>ependent variable) and the </a:t>
            </a:r>
            <a:r>
              <a:rPr lang="en-US" b="1" i="1" dirty="0" smtClean="0"/>
              <a:t>16</a:t>
            </a:r>
            <a:r>
              <a:rPr lang="en-US" dirty="0" smtClean="0"/>
              <a:t> selected factors (Independent variables)?</a:t>
            </a:r>
          </a:p>
          <a:p>
            <a:pPr lvl="1"/>
            <a:endParaRPr lang="en-US" dirty="0"/>
          </a:p>
          <a:p>
            <a:r>
              <a:rPr lang="en-US" dirty="0" smtClean="0"/>
              <a:t>Machine learning models applied:</a:t>
            </a:r>
          </a:p>
          <a:p>
            <a:pPr lvl="1"/>
            <a:r>
              <a:rPr lang="en-US" dirty="0" smtClean="0"/>
              <a:t>Linear regression with Lasso (Lasso regression)</a:t>
            </a:r>
          </a:p>
          <a:p>
            <a:pPr lvl="1"/>
            <a:r>
              <a:rPr lang="en-US" dirty="0" smtClean="0"/>
              <a:t>Support vector regression (SVR)</a:t>
            </a:r>
          </a:p>
          <a:p>
            <a:pPr lvl="1"/>
            <a:r>
              <a:rPr lang="en-US" dirty="0" smtClean="0"/>
              <a:t>Regression tree</a:t>
            </a:r>
          </a:p>
          <a:p>
            <a:pPr lvl="1"/>
            <a:r>
              <a:rPr lang="en-US" dirty="0" smtClean="0"/>
              <a:t>Conditional inference tree (</a:t>
            </a:r>
            <a:r>
              <a:rPr lang="en-US" dirty="0" err="1" smtClean="0"/>
              <a:t>Ctree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Random forest</a:t>
            </a:r>
          </a:p>
          <a:p>
            <a:pPr lvl="1"/>
            <a:r>
              <a:rPr lang="en-US" dirty="0" smtClean="0"/>
              <a:t>Conditional inference random forest (</a:t>
            </a:r>
            <a:r>
              <a:rPr lang="en-US" dirty="0" err="1" smtClean="0"/>
              <a:t>Cforest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/>
              <a:t>eXtreme</a:t>
            </a:r>
            <a:r>
              <a:rPr lang="en-US" dirty="0"/>
              <a:t> gradient </a:t>
            </a:r>
            <a:r>
              <a:rPr lang="en-US" dirty="0" smtClean="0"/>
              <a:t>boosting (</a:t>
            </a:r>
            <a:r>
              <a:rPr lang="en-US" dirty="0" err="1" smtClean="0"/>
              <a:t>XGBoost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250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320" y="0"/>
            <a:ext cx="10515600" cy="1325563"/>
          </a:xfrm>
        </p:spPr>
        <p:txBody>
          <a:bodyPr/>
          <a:lstStyle/>
          <a:p>
            <a:r>
              <a:rPr lang="en-US" dirty="0" smtClean="0"/>
              <a:t>Model – Regression tree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20" y="1015645"/>
            <a:ext cx="11684708" cy="5842355"/>
          </a:xfrm>
        </p:spPr>
      </p:pic>
    </p:spTree>
    <p:extLst>
      <p:ext uri="{BB962C8B-B14F-4D97-AF65-F5344CB8AC3E}">
        <p14:creationId xmlns:p14="http://schemas.microsoft.com/office/powerpoint/2010/main" val="21658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278" y="0"/>
            <a:ext cx="10515600" cy="1325563"/>
          </a:xfrm>
        </p:spPr>
        <p:txBody>
          <a:bodyPr/>
          <a:lstStyle/>
          <a:p>
            <a:r>
              <a:rPr lang="en-US" dirty="0" smtClean="0"/>
              <a:t>Model – Conditional inference tree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46" y="962526"/>
            <a:ext cx="11790948" cy="5895474"/>
          </a:xfrm>
        </p:spPr>
      </p:pic>
    </p:spTree>
    <p:extLst>
      <p:ext uri="{BB962C8B-B14F-4D97-AF65-F5344CB8AC3E}">
        <p14:creationId xmlns:p14="http://schemas.microsoft.com/office/powerpoint/2010/main" val="15151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98358"/>
          </a:xfrm>
        </p:spPr>
        <p:txBody>
          <a:bodyPr>
            <a:normAutofit/>
          </a:bodyPr>
          <a:lstStyle/>
          <a:p>
            <a:r>
              <a:rPr lang="en-US" sz="4300" dirty="0" smtClean="0"/>
              <a:t>Model – cross validation for Support vector regression</a:t>
            </a:r>
            <a:endParaRPr lang="en-US" sz="43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411" y="770021"/>
            <a:ext cx="9779506" cy="6087979"/>
          </a:xfrm>
        </p:spPr>
      </p:pic>
    </p:spTree>
    <p:extLst>
      <p:ext uri="{BB962C8B-B14F-4D97-AF65-F5344CB8AC3E}">
        <p14:creationId xmlns:p14="http://schemas.microsoft.com/office/powerpoint/2010/main" val="144739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-208547"/>
            <a:ext cx="10515600" cy="1325563"/>
          </a:xfrm>
        </p:spPr>
        <p:txBody>
          <a:bodyPr/>
          <a:lstStyle/>
          <a:p>
            <a:r>
              <a:rPr lang="en-US" dirty="0" smtClean="0"/>
              <a:t>Model result – comparison of model accuracy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610" y="930465"/>
            <a:ext cx="10010274" cy="592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38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456</Words>
  <Application>Microsoft Office PowerPoint</Application>
  <PresentationFormat>Widescreen</PresentationFormat>
  <Paragraphs>96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宋体</vt:lpstr>
      <vt:lpstr>Arial</vt:lpstr>
      <vt:lpstr>Calibri</vt:lpstr>
      <vt:lpstr>Calibri Light</vt:lpstr>
      <vt:lpstr>Office Theme</vt:lpstr>
      <vt:lpstr>PowerPoint Presentation</vt:lpstr>
      <vt:lpstr>Problem Description</vt:lpstr>
      <vt:lpstr>PowerPoint Presentation</vt:lpstr>
      <vt:lpstr>How important is this half to the economy?</vt:lpstr>
      <vt:lpstr>Data and Model</vt:lpstr>
      <vt:lpstr>Model – Regression tree</vt:lpstr>
      <vt:lpstr>Model – Conditional inference tree</vt:lpstr>
      <vt:lpstr>Model – cross validation for Support vector regression</vt:lpstr>
      <vt:lpstr>Model result – comparison of model accuracy</vt:lpstr>
      <vt:lpstr>Model result – importance of each factor</vt:lpstr>
      <vt:lpstr>12 countries selected</vt:lpstr>
      <vt:lpstr>Why we select them?</vt:lpstr>
      <vt:lpstr>Visualization</vt:lpstr>
      <vt:lpstr>Prediction: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CONGRUI LI</dc:creator>
  <cp:lastModifiedBy>Zhang</cp:lastModifiedBy>
  <cp:revision>28</cp:revision>
  <dcterms:created xsi:type="dcterms:W3CDTF">2016-05-01T00:44:09Z</dcterms:created>
  <dcterms:modified xsi:type="dcterms:W3CDTF">2016-05-01T14:35:36Z</dcterms:modified>
</cp:coreProperties>
</file>

<file path=docProps/thumbnail.jpeg>
</file>